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315200" cy="9753600"/>
  <p:notesSz cx="6858000" cy="9144000"/>
  <p:embeddedFontLst>
    <p:embeddedFont>
      <p:font typeface="Open Sans Bold" panose="02020500000000000000" charset="0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Open Sans Extra Bold" panose="02020500000000000000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771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3"/>
          <p:cNvSpPr txBox="1"/>
          <p:nvPr/>
        </p:nvSpPr>
        <p:spPr>
          <a:xfrm>
            <a:off x="485006" y="0"/>
            <a:ext cx="6345188" cy="6642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89"/>
              </a:lnSpc>
            </a:pPr>
            <a:r>
              <a:rPr lang="zh-TW" altLang="en-US" sz="2400" b="1" dirty="0" smtClean="0">
                <a:solidFill>
                  <a:srgbClr val="165773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廁所緊急求救鈴及戶外緊急求救鈴通報流程</a:t>
            </a:r>
            <a:endParaRPr lang="en-US" sz="2400" b="1" dirty="0">
              <a:solidFill>
                <a:srgbClr val="165773"/>
              </a:solidFill>
              <a:latin typeface="Open Sans Extra Bold"/>
              <a:ea typeface="Open Sans Extra Bold"/>
              <a:cs typeface="Open Sans Extra Bold"/>
              <a:sym typeface="Open Sans Extra Bold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BA088A8-F523-59C0-287F-03532271ED90}"/>
              </a:ext>
            </a:extLst>
          </p:cNvPr>
          <p:cNvGrpSpPr/>
          <p:nvPr/>
        </p:nvGrpSpPr>
        <p:grpSpPr>
          <a:xfrm>
            <a:off x="2360360" y="794514"/>
            <a:ext cx="2719935" cy="859125"/>
            <a:chOff x="2337942" y="946914"/>
            <a:chExt cx="2539637" cy="859125"/>
          </a:xfrm>
        </p:grpSpPr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9630526A-9408-BBDC-3E65-1C53F757FE54}"/>
                </a:ext>
              </a:extLst>
            </p:cNvPr>
            <p:cNvSpPr/>
            <p:nvPr/>
          </p:nvSpPr>
          <p:spPr>
            <a:xfrm>
              <a:off x="2337942" y="946914"/>
              <a:ext cx="2539637" cy="859125"/>
            </a:xfrm>
            <a:custGeom>
              <a:avLst/>
              <a:gdLst/>
              <a:ahLst/>
              <a:cxnLst/>
              <a:rect l="l" t="t" r="r" b="b"/>
              <a:pathLst>
                <a:path w="2426438" h="660400">
                  <a:moveTo>
                    <a:pt x="2301978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2301978" y="0"/>
                  </a:lnTo>
                  <a:cubicBezTo>
                    <a:pt x="2370558" y="0"/>
                    <a:pt x="2426438" y="55880"/>
                    <a:pt x="2426438" y="124460"/>
                  </a:cubicBezTo>
                  <a:lnTo>
                    <a:pt x="2426438" y="535940"/>
                  </a:lnTo>
                  <a:cubicBezTo>
                    <a:pt x="2426438" y="604520"/>
                    <a:pt x="2370558" y="660400"/>
                    <a:pt x="2301978" y="660400"/>
                  </a:cubicBezTo>
                  <a:close/>
                </a:path>
              </a:pathLst>
            </a:custGeom>
            <a:solidFill>
              <a:srgbClr val="165773"/>
            </a:solidFill>
          </p:spPr>
          <p:txBody>
            <a:bodyPr/>
            <a:lstStyle/>
            <a:p>
              <a:endParaRPr lang="zh-TW" altLang="en-US" sz="1350" dirty="0"/>
            </a:p>
          </p:txBody>
        </p:sp>
        <p:sp>
          <p:nvSpPr>
            <p:cNvPr id="38" name="TextBox 25"/>
            <p:cNvSpPr txBox="1"/>
            <p:nvPr/>
          </p:nvSpPr>
          <p:spPr>
            <a:xfrm>
              <a:off x="2363545" y="1140971"/>
              <a:ext cx="2329027" cy="30777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2400"/>
                </a:lnSpc>
              </a:pPr>
              <a:r>
                <a:rPr lang="zh-TW" altLang="en-US" sz="2000" b="1" dirty="0" smtClean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緊急求救鈴觸發啟動</a:t>
              </a:r>
              <a:endParaRPr lang="en-US" sz="2400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</p:txBody>
        </p:sp>
      </p:grpSp>
      <p:sp>
        <p:nvSpPr>
          <p:cNvPr id="43" name="AutoShape 14">
            <a:extLst>
              <a:ext uri="{FF2B5EF4-FFF2-40B4-BE49-F238E27FC236}">
                <a16:creationId xmlns:a16="http://schemas.microsoft.com/office/drawing/2014/main" id="{FDD5BE63-FDEB-04C1-7E97-BC3E1CD60EC5}"/>
              </a:ext>
            </a:extLst>
          </p:cNvPr>
          <p:cNvSpPr/>
          <p:nvPr/>
        </p:nvSpPr>
        <p:spPr>
          <a:xfrm rot="5400000" flipV="1">
            <a:off x="3435289" y="2901888"/>
            <a:ext cx="432333" cy="12291"/>
          </a:xfrm>
          <a:prstGeom prst="line">
            <a:avLst/>
          </a:prstGeom>
          <a:ln w="47625" cap="rnd">
            <a:solidFill>
              <a:srgbClr val="165773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zh-TW" altLang="en-US" sz="1350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22D7B552-8DA9-0241-F5B7-1EFBB13D1D7C}"/>
              </a:ext>
            </a:extLst>
          </p:cNvPr>
          <p:cNvGrpSpPr/>
          <p:nvPr/>
        </p:nvGrpSpPr>
        <p:grpSpPr>
          <a:xfrm>
            <a:off x="4185939" y="4038027"/>
            <a:ext cx="1788735" cy="881892"/>
            <a:chOff x="4185948" y="3792720"/>
            <a:chExt cx="1788735" cy="881892"/>
          </a:xfrm>
        </p:grpSpPr>
        <p:sp>
          <p:nvSpPr>
            <p:cNvPr id="17" name="AutoShape 17"/>
            <p:cNvSpPr/>
            <p:nvPr/>
          </p:nvSpPr>
          <p:spPr>
            <a:xfrm rot="5400000" flipV="1">
              <a:off x="5547106" y="4247035"/>
              <a:ext cx="855152" cy="2"/>
            </a:xfrm>
            <a:prstGeom prst="line">
              <a:avLst/>
            </a:prstGeom>
            <a:ln w="47625" cap="rnd">
              <a:solidFill>
                <a:srgbClr val="165773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19" name="AutoShape 19"/>
            <p:cNvSpPr/>
            <p:nvPr/>
          </p:nvSpPr>
          <p:spPr>
            <a:xfrm rot="10808644" flipV="1">
              <a:off x="4185948" y="3792720"/>
              <a:ext cx="1788713" cy="17048"/>
            </a:xfrm>
            <a:prstGeom prst="line">
              <a:avLst/>
            </a:prstGeom>
            <a:ln w="47625" cap="rnd">
              <a:solidFill>
                <a:srgbClr val="165773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zh-TW" altLang="en-US" sz="1350" dirty="0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6A904D3A-4E80-5E91-895C-5BB781CB5CAB}"/>
              </a:ext>
            </a:extLst>
          </p:cNvPr>
          <p:cNvGrpSpPr/>
          <p:nvPr/>
        </p:nvGrpSpPr>
        <p:grpSpPr>
          <a:xfrm>
            <a:off x="3027896" y="3372040"/>
            <a:ext cx="1259403" cy="1242025"/>
            <a:chOff x="3021754" y="3500987"/>
            <a:chExt cx="1259403" cy="1242025"/>
          </a:xfrm>
        </p:grpSpPr>
        <p:grpSp>
          <p:nvGrpSpPr>
            <p:cNvPr id="4" name="Group 4"/>
            <p:cNvGrpSpPr/>
            <p:nvPr/>
          </p:nvGrpSpPr>
          <p:grpSpPr>
            <a:xfrm rot="8100000">
              <a:off x="3021754" y="3500987"/>
              <a:ext cx="1259403" cy="1242025"/>
              <a:chOff x="152822" y="-152822"/>
              <a:chExt cx="1913890" cy="1913890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152822" y="-152822"/>
                <a:ext cx="1913890" cy="1913890"/>
              </a:xfrm>
              <a:custGeom>
                <a:avLst/>
                <a:gdLst/>
                <a:ahLst/>
                <a:cxnLst/>
                <a:rect l="l" t="t" r="r" b="b"/>
                <a:pathLst>
                  <a:path w="1913890" h="1913890">
                    <a:moveTo>
                      <a:pt x="0" y="0"/>
                    </a:moveTo>
                    <a:lnTo>
                      <a:pt x="1913890" y="0"/>
                    </a:lnTo>
                    <a:lnTo>
                      <a:pt x="1913890" y="1913890"/>
                    </a:lnTo>
                    <a:lnTo>
                      <a:pt x="0" y="1913890"/>
                    </a:lnTo>
                    <a:close/>
                  </a:path>
                </a:pathLst>
              </a:custGeom>
              <a:solidFill>
                <a:srgbClr val="165773"/>
              </a:solidFill>
            </p:spPr>
            <p:txBody>
              <a:bodyPr/>
              <a:lstStyle/>
              <a:p>
                <a:endParaRPr lang="zh-TW" altLang="en-US" sz="1350"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3131259" y="4024623"/>
              <a:ext cx="1028105" cy="2051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75"/>
                </a:lnSpc>
              </a:pPr>
              <a:r>
                <a:rPr lang="zh-TW" altLang="en-US" sz="1575" b="1" dirty="0" smtClean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警衛室通報</a:t>
              </a:r>
              <a:endParaRPr lang="en-US" sz="1575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C01E2FA-77A8-3B77-EE9A-B51DAD89B6DE}"/>
              </a:ext>
            </a:extLst>
          </p:cNvPr>
          <p:cNvGrpSpPr/>
          <p:nvPr/>
        </p:nvGrpSpPr>
        <p:grpSpPr>
          <a:xfrm>
            <a:off x="4704857" y="4934688"/>
            <a:ext cx="2539637" cy="691209"/>
            <a:chOff x="4135428" y="4717493"/>
            <a:chExt cx="2539637" cy="691209"/>
          </a:xfrm>
        </p:grpSpPr>
        <p:grpSp>
          <p:nvGrpSpPr>
            <p:cNvPr id="6" name="Group 6"/>
            <p:cNvGrpSpPr/>
            <p:nvPr/>
          </p:nvGrpSpPr>
          <p:grpSpPr>
            <a:xfrm rot="5400000">
              <a:off x="5059642" y="3793279"/>
              <a:ext cx="691209" cy="2539637"/>
              <a:chOff x="-68343" y="-1099562"/>
              <a:chExt cx="660400" cy="2426439"/>
            </a:xfrm>
          </p:grpSpPr>
          <p:sp>
            <p:nvSpPr>
              <p:cNvPr id="7" name="Freeform 7"/>
              <p:cNvSpPr/>
              <p:nvPr/>
            </p:nvSpPr>
            <p:spPr>
              <a:xfrm rot="16200000">
                <a:off x="-951363" y="-216542"/>
                <a:ext cx="2426439" cy="660400"/>
              </a:xfrm>
              <a:custGeom>
                <a:avLst/>
                <a:gdLst/>
                <a:ahLst/>
                <a:cxnLst/>
                <a:rect l="l" t="t" r="r" b="b"/>
                <a:pathLst>
                  <a:path w="2426438" h="660400">
                    <a:moveTo>
                      <a:pt x="2301978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2301978" y="0"/>
                    </a:lnTo>
                    <a:cubicBezTo>
                      <a:pt x="2370558" y="0"/>
                      <a:pt x="2426438" y="55880"/>
                      <a:pt x="2426438" y="124460"/>
                    </a:cubicBezTo>
                    <a:lnTo>
                      <a:pt x="2426438" y="535940"/>
                    </a:lnTo>
                    <a:cubicBezTo>
                      <a:pt x="2426438" y="604520"/>
                      <a:pt x="2370558" y="660400"/>
                      <a:pt x="2301978" y="660400"/>
                    </a:cubicBezTo>
                    <a:close/>
                  </a:path>
                </a:pathLst>
              </a:custGeom>
              <a:solidFill>
                <a:srgbClr val="165773"/>
              </a:solidFill>
            </p:spPr>
            <p:txBody>
              <a:bodyPr/>
              <a:lstStyle/>
              <a:p>
                <a:endParaRPr lang="zh-TW" altLang="en-US" sz="1350"/>
              </a:p>
            </p:txBody>
          </p:sp>
        </p:grpSp>
        <p:sp>
          <p:nvSpPr>
            <p:cNvPr id="28" name="TextBox 28"/>
            <p:cNvSpPr txBox="1"/>
            <p:nvPr/>
          </p:nvSpPr>
          <p:spPr>
            <a:xfrm>
              <a:off x="4510866" y="4884558"/>
              <a:ext cx="1797623" cy="41036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75"/>
                </a:lnSpc>
              </a:pPr>
              <a:r>
                <a:rPr lang="zh-TW" altLang="en-US" sz="1575" b="1" dirty="0" smtClean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下班時段</a:t>
              </a:r>
              <a:r>
                <a:rPr lang="zh-TW" altLang="en-US" sz="1575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保全至</a:t>
              </a:r>
              <a:r>
                <a:rPr lang="zh-TW" altLang="en-US" sz="1575" b="1" dirty="0" smtClean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現場或校安中心</a:t>
              </a:r>
              <a:endParaRPr lang="en-US" sz="1575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31C33089-578F-BBB5-5F08-9C1316FC8486}"/>
              </a:ext>
            </a:extLst>
          </p:cNvPr>
          <p:cNvGrpSpPr/>
          <p:nvPr/>
        </p:nvGrpSpPr>
        <p:grpSpPr>
          <a:xfrm>
            <a:off x="1087376" y="1568064"/>
            <a:ext cx="5095182" cy="1126303"/>
            <a:chOff x="1785893" y="1752084"/>
            <a:chExt cx="3654490" cy="1126303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1A34A975-613E-CF9D-37E2-058B0C38E1C7}"/>
                </a:ext>
              </a:extLst>
            </p:cNvPr>
            <p:cNvGrpSpPr/>
            <p:nvPr/>
          </p:nvGrpSpPr>
          <p:grpSpPr>
            <a:xfrm>
              <a:off x="1785893" y="2187178"/>
              <a:ext cx="3654490" cy="691209"/>
              <a:chOff x="1743426" y="950506"/>
              <a:chExt cx="3654490" cy="691209"/>
            </a:xfrm>
          </p:grpSpPr>
          <p:sp>
            <p:nvSpPr>
              <p:cNvPr id="74" name="Freeform 7">
                <a:extLst>
                  <a:ext uri="{FF2B5EF4-FFF2-40B4-BE49-F238E27FC236}">
                    <a16:creationId xmlns:a16="http://schemas.microsoft.com/office/drawing/2014/main" id="{1A48949C-FE58-29C1-3496-00B31841B659}"/>
                  </a:ext>
                </a:extLst>
              </p:cNvPr>
              <p:cNvSpPr/>
              <p:nvPr/>
            </p:nvSpPr>
            <p:spPr>
              <a:xfrm>
                <a:off x="2375498" y="950506"/>
                <a:ext cx="2539637" cy="691209"/>
              </a:xfrm>
              <a:custGeom>
                <a:avLst/>
                <a:gdLst/>
                <a:ahLst/>
                <a:cxnLst/>
                <a:rect l="l" t="t" r="r" b="b"/>
                <a:pathLst>
                  <a:path w="2426438" h="660400">
                    <a:moveTo>
                      <a:pt x="2301978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2301978" y="0"/>
                    </a:lnTo>
                    <a:cubicBezTo>
                      <a:pt x="2370558" y="0"/>
                      <a:pt x="2426438" y="55880"/>
                      <a:pt x="2426438" y="124460"/>
                    </a:cubicBezTo>
                    <a:lnTo>
                      <a:pt x="2426438" y="535940"/>
                    </a:lnTo>
                    <a:cubicBezTo>
                      <a:pt x="2426438" y="604520"/>
                      <a:pt x="2370558" y="660400"/>
                      <a:pt x="2301978" y="660400"/>
                    </a:cubicBezTo>
                    <a:close/>
                  </a:path>
                </a:pathLst>
              </a:custGeom>
              <a:solidFill>
                <a:srgbClr val="165773"/>
              </a:solidFill>
            </p:spPr>
            <p:txBody>
              <a:bodyPr/>
              <a:lstStyle/>
              <a:p>
                <a:endParaRPr lang="zh-TW" altLang="en-US" sz="1350" dirty="0"/>
              </a:p>
            </p:txBody>
          </p:sp>
          <p:sp>
            <p:nvSpPr>
              <p:cNvPr id="75" name="TextBox 25">
                <a:extLst>
                  <a:ext uri="{FF2B5EF4-FFF2-40B4-BE49-F238E27FC236}">
                    <a16:creationId xmlns:a16="http://schemas.microsoft.com/office/drawing/2014/main" id="{595EB008-0FEF-4697-E4F6-1BABE37223C0}"/>
                  </a:ext>
                </a:extLst>
              </p:cNvPr>
              <p:cNvSpPr txBox="1"/>
              <p:nvPr/>
            </p:nvSpPr>
            <p:spPr>
              <a:xfrm>
                <a:off x="1743426" y="1140971"/>
                <a:ext cx="3654490" cy="30777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2400"/>
                  </a:lnSpc>
                </a:pPr>
                <a:r>
                  <a:rPr lang="zh-TW" altLang="en-US" sz="2000" b="1" dirty="0" smtClean="0">
                    <a:solidFill>
                      <a:srgbClr val="FFFFFF"/>
                    </a:solidFill>
                    <a:latin typeface="Open Sans Bold"/>
                    <a:ea typeface="Open Sans Bold"/>
                    <a:cs typeface="Open Sans Bold"/>
                    <a:sym typeface="Open Sans Bold"/>
                  </a:rPr>
                  <a:t>現場響鈴並傳輸訊號至警衛室</a:t>
                </a:r>
                <a:endParaRPr lang="en-US" sz="2000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endParaRPr>
              </a:p>
            </p:txBody>
          </p:sp>
        </p:grpSp>
        <p:sp>
          <p:nvSpPr>
            <p:cNvPr id="73" name="AutoShape 14">
              <a:extLst>
                <a:ext uri="{FF2B5EF4-FFF2-40B4-BE49-F238E27FC236}">
                  <a16:creationId xmlns:a16="http://schemas.microsoft.com/office/drawing/2014/main" id="{93F41E2B-1EEC-27A2-8B55-50DA2E02698C}"/>
                </a:ext>
              </a:extLst>
            </p:cNvPr>
            <p:cNvSpPr/>
            <p:nvPr/>
          </p:nvSpPr>
          <p:spPr>
            <a:xfrm rot="5400000">
              <a:off x="3469608" y="1966502"/>
              <a:ext cx="432594" cy="3758"/>
            </a:xfrm>
            <a:prstGeom prst="line">
              <a:avLst/>
            </a:prstGeom>
            <a:ln w="47625" cap="rnd">
              <a:solidFill>
                <a:srgbClr val="165773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zh-TW" altLang="en-US" sz="1350" dirty="0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49680183-B985-1F20-09A5-5514E2E11E76}"/>
              </a:ext>
            </a:extLst>
          </p:cNvPr>
          <p:cNvGrpSpPr/>
          <p:nvPr/>
        </p:nvGrpSpPr>
        <p:grpSpPr>
          <a:xfrm>
            <a:off x="122004" y="4976278"/>
            <a:ext cx="2539637" cy="691209"/>
            <a:chOff x="4158864" y="4849776"/>
            <a:chExt cx="2539637" cy="691209"/>
          </a:xfrm>
        </p:grpSpPr>
        <p:grpSp>
          <p:nvGrpSpPr>
            <p:cNvPr id="90" name="Group 6">
              <a:extLst>
                <a:ext uri="{FF2B5EF4-FFF2-40B4-BE49-F238E27FC236}">
                  <a16:creationId xmlns:a16="http://schemas.microsoft.com/office/drawing/2014/main" id="{F1D189BB-F0AC-9EF3-4F53-D220CBCAC137}"/>
                </a:ext>
              </a:extLst>
            </p:cNvPr>
            <p:cNvGrpSpPr/>
            <p:nvPr/>
          </p:nvGrpSpPr>
          <p:grpSpPr>
            <a:xfrm rot="5400000">
              <a:off x="5083078" y="3925562"/>
              <a:ext cx="691209" cy="2539637"/>
              <a:chOff x="58043" y="-1121953"/>
              <a:chExt cx="660400" cy="2426439"/>
            </a:xfrm>
          </p:grpSpPr>
          <p:sp>
            <p:nvSpPr>
              <p:cNvPr id="92" name="Freeform 7">
                <a:extLst>
                  <a:ext uri="{FF2B5EF4-FFF2-40B4-BE49-F238E27FC236}">
                    <a16:creationId xmlns:a16="http://schemas.microsoft.com/office/drawing/2014/main" id="{BD5B21DB-92D9-F244-0922-158102DB50C0}"/>
                  </a:ext>
                </a:extLst>
              </p:cNvPr>
              <p:cNvSpPr/>
              <p:nvPr/>
            </p:nvSpPr>
            <p:spPr>
              <a:xfrm rot="16200000">
                <a:off x="-824977" y="-238933"/>
                <a:ext cx="2426439" cy="660400"/>
              </a:xfrm>
              <a:custGeom>
                <a:avLst/>
                <a:gdLst/>
                <a:ahLst/>
                <a:cxnLst/>
                <a:rect l="l" t="t" r="r" b="b"/>
                <a:pathLst>
                  <a:path w="2426438" h="660400">
                    <a:moveTo>
                      <a:pt x="2301978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2301978" y="0"/>
                    </a:lnTo>
                    <a:cubicBezTo>
                      <a:pt x="2370558" y="0"/>
                      <a:pt x="2426438" y="55880"/>
                      <a:pt x="2426438" y="124460"/>
                    </a:cubicBezTo>
                    <a:lnTo>
                      <a:pt x="2426438" y="535940"/>
                    </a:lnTo>
                    <a:cubicBezTo>
                      <a:pt x="2426438" y="604520"/>
                      <a:pt x="2370558" y="660400"/>
                      <a:pt x="2301978" y="660400"/>
                    </a:cubicBezTo>
                    <a:close/>
                  </a:path>
                </a:pathLst>
              </a:custGeom>
              <a:solidFill>
                <a:srgbClr val="165773"/>
              </a:solidFill>
            </p:spPr>
            <p:txBody>
              <a:bodyPr/>
              <a:lstStyle/>
              <a:p>
                <a:endParaRPr lang="zh-TW" altLang="en-US" sz="1350"/>
              </a:p>
            </p:txBody>
          </p:sp>
        </p:grpSp>
        <p:sp>
          <p:nvSpPr>
            <p:cNvPr id="91" name="TextBox 28">
              <a:extLst>
                <a:ext uri="{FF2B5EF4-FFF2-40B4-BE49-F238E27FC236}">
                  <a16:creationId xmlns:a16="http://schemas.microsoft.com/office/drawing/2014/main" id="{44677813-96F5-2000-D431-A3ECD6D92D57}"/>
                </a:ext>
              </a:extLst>
            </p:cNvPr>
            <p:cNvSpPr txBox="1"/>
            <p:nvPr/>
          </p:nvSpPr>
          <p:spPr>
            <a:xfrm>
              <a:off x="4529871" y="5086774"/>
              <a:ext cx="1797623" cy="41036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75"/>
                </a:lnSpc>
              </a:pPr>
              <a:r>
                <a:rPr lang="zh-TW" altLang="en-US" sz="1575" b="1" dirty="0" smtClean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上班時段各單位或校安中心</a:t>
              </a:r>
              <a:endParaRPr lang="en-US" sz="1575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065755D8-E265-2D00-6504-AD9FD3BEE7E8}"/>
              </a:ext>
            </a:extLst>
          </p:cNvPr>
          <p:cNvGrpSpPr/>
          <p:nvPr/>
        </p:nvGrpSpPr>
        <p:grpSpPr>
          <a:xfrm>
            <a:off x="2197379" y="7148738"/>
            <a:ext cx="3169294" cy="691209"/>
            <a:chOff x="3945026" y="4844176"/>
            <a:chExt cx="3169294" cy="691209"/>
          </a:xfrm>
        </p:grpSpPr>
        <p:grpSp>
          <p:nvGrpSpPr>
            <p:cNvPr id="95" name="Group 6">
              <a:extLst>
                <a:ext uri="{FF2B5EF4-FFF2-40B4-BE49-F238E27FC236}">
                  <a16:creationId xmlns:a16="http://schemas.microsoft.com/office/drawing/2014/main" id="{044DE7E6-3DDA-FB86-0E68-DF3BB782BE0A}"/>
                </a:ext>
              </a:extLst>
            </p:cNvPr>
            <p:cNvGrpSpPr/>
            <p:nvPr/>
          </p:nvGrpSpPr>
          <p:grpSpPr>
            <a:xfrm rot="5400000">
              <a:off x="5184068" y="3605134"/>
              <a:ext cx="691209" cy="3169294"/>
              <a:chOff x="52693" y="-1519237"/>
              <a:chExt cx="660400" cy="3028030"/>
            </a:xfrm>
          </p:grpSpPr>
          <p:sp>
            <p:nvSpPr>
              <p:cNvPr id="97" name="Freeform 7">
                <a:extLst>
                  <a:ext uri="{FF2B5EF4-FFF2-40B4-BE49-F238E27FC236}">
                    <a16:creationId xmlns:a16="http://schemas.microsoft.com/office/drawing/2014/main" id="{F2433F7C-C537-F7D5-5A7D-65DE7B12E94A}"/>
                  </a:ext>
                </a:extLst>
              </p:cNvPr>
              <p:cNvSpPr/>
              <p:nvPr/>
            </p:nvSpPr>
            <p:spPr>
              <a:xfrm rot="16200000">
                <a:off x="-1131122" y="-335422"/>
                <a:ext cx="3028030" cy="660400"/>
              </a:xfrm>
              <a:custGeom>
                <a:avLst/>
                <a:gdLst/>
                <a:ahLst/>
                <a:cxnLst/>
                <a:rect l="l" t="t" r="r" b="b"/>
                <a:pathLst>
                  <a:path w="2426438" h="660400">
                    <a:moveTo>
                      <a:pt x="2301978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2301978" y="0"/>
                    </a:lnTo>
                    <a:cubicBezTo>
                      <a:pt x="2370558" y="0"/>
                      <a:pt x="2426438" y="55880"/>
                      <a:pt x="2426438" y="124460"/>
                    </a:cubicBezTo>
                    <a:lnTo>
                      <a:pt x="2426438" y="535940"/>
                    </a:lnTo>
                    <a:cubicBezTo>
                      <a:pt x="2426438" y="604520"/>
                      <a:pt x="2370558" y="660400"/>
                      <a:pt x="2301978" y="660400"/>
                    </a:cubicBezTo>
                    <a:close/>
                  </a:path>
                </a:pathLst>
              </a:custGeom>
              <a:solidFill>
                <a:srgbClr val="165773"/>
              </a:solidFill>
            </p:spPr>
            <p:txBody>
              <a:bodyPr/>
              <a:lstStyle/>
              <a:p>
                <a:r>
                  <a:rPr lang="zh-TW" altLang="en-US" sz="2000" b="1" dirty="0" smtClean="0">
                    <a:solidFill>
                      <a:schemeClr val="bg1"/>
                    </a:solidFill>
                    <a:latin typeface="Open Sans Bold" panose="02020500000000000000" charset="0"/>
                    <a:cs typeface="Open Sans Bold" panose="02020500000000000000" charset="0"/>
                  </a:rPr>
                  <a:t>警衛室誤觸解除或事故通報</a:t>
                </a:r>
                <a:r>
                  <a:rPr lang="en-US" altLang="zh-TW" sz="2000" b="1" dirty="0" smtClean="0">
                    <a:solidFill>
                      <a:schemeClr val="bg1"/>
                    </a:solidFill>
                    <a:latin typeface="Open Sans Bold" panose="02020500000000000000" charset="0"/>
                    <a:cs typeface="Open Sans Bold" panose="02020500000000000000" charset="0"/>
                  </a:rPr>
                  <a:t>119</a:t>
                </a:r>
                <a:endParaRPr lang="zh-TW" altLang="en-US" sz="2000" b="1" dirty="0">
                  <a:solidFill>
                    <a:schemeClr val="bg1"/>
                  </a:solidFill>
                  <a:latin typeface="Open Sans Bold" panose="02020500000000000000" charset="0"/>
                  <a:cs typeface="Open Sans Bold" panose="02020500000000000000" charset="0"/>
                </a:endParaRPr>
              </a:p>
            </p:txBody>
          </p:sp>
        </p:grpSp>
        <p:sp>
          <p:nvSpPr>
            <p:cNvPr id="96" name="TextBox 28">
              <a:extLst>
                <a:ext uri="{FF2B5EF4-FFF2-40B4-BE49-F238E27FC236}">
                  <a16:creationId xmlns:a16="http://schemas.microsoft.com/office/drawing/2014/main" id="{03903623-E81C-AE1D-AD62-59134A499C54}"/>
                </a:ext>
              </a:extLst>
            </p:cNvPr>
            <p:cNvSpPr txBox="1"/>
            <p:nvPr/>
          </p:nvSpPr>
          <p:spPr>
            <a:xfrm>
              <a:off x="4529871" y="5086774"/>
              <a:ext cx="1797623" cy="20601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575"/>
                </a:lnSpc>
              </a:pPr>
              <a:endParaRPr lang="en-US" sz="1575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E51C6EA8-A4CC-F37A-748F-E52009ADB6B0}"/>
              </a:ext>
            </a:extLst>
          </p:cNvPr>
          <p:cNvGrpSpPr/>
          <p:nvPr/>
        </p:nvGrpSpPr>
        <p:grpSpPr>
          <a:xfrm>
            <a:off x="1222412" y="6962801"/>
            <a:ext cx="5165992" cy="711490"/>
            <a:chOff x="1082435" y="8664764"/>
            <a:chExt cx="5165992" cy="711490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42D2C4EE-1103-1D08-F9FB-33A8AFFAD4BB}"/>
                </a:ext>
              </a:extLst>
            </p:cNvPr>
            <p:cNvGrpSpPr/>
            <p:nvPr/>
          </p:nvGrpSpPr>
          <p:grpSpPr>
            <a:xfrm>
              <a:off x="5226697" y="8664764"/>
              <a:ext cx="1021730" cy="704887"/>
              <a:chOff x="4228310" y="7571871"/>
              <a:chExt cx="1021730" cy="704887"/>
            </a:xfrm>
          </p:grpSpPr>
          <p:sp>
            <p:nvSpPr>
              <p:cNvPr id="21" name="AutoShape 21"/>
              <p:cNvSpPr/>
              <p:nvPr/>
            </p:nvSpPr>
            <p:spPr>
              <a:xfrm rot="5400000" flipV="1">
                <a:off x="4904435" y="7917473"/>
                <a:ext cx="691207" cy="3"/>
              </a:xfrm>
              <a:prstGeom prst="line">
                <a:avLst/>
              </a:prstGeom>
              <a:ln w="47625" cap="rnd">
                <a:solidFill>
                  <a:srgbClr val="165773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zh-TW" altLang="en-US" sz="1350"/>
              </a:p>
            </p:txBody>
          </p:sp>
          <p:sp>
            <p:nvSpPr>
              <p:cNvPr id="22" name="AutoShape 22"/>
              <p:cNvSpPr/>
              <p:nvPr/>
            </p:nvSpPr>
            <p:spPr>
              <a:xfrm rot="10827168" flipV="1">
                <a:off x="4228310" y="8272792"/>
                <a:ext cx="1021727" cy="3966"/>
              </a:xfrm>
              <a:prstGeom prst="line">
                <a:avLst/>
              </a:prstGeom>
              <a:ln w="47625" cap="rnd">
                <a:solidFill>
                  <a:srgbClr val="165773"/>
                </a:solidFill>
                <a:prstDash val="solid"/>
                <a:headEnd type="none" w="sm" len="sm"/>
                <a:tailEnd type="arrow" w="med" len="sm"/>
              </a:ln>
            </p:spPr>
            <p:txBody>
              <a:bodyPr/>
              <a:lstStyle/>
              <a:p>
                <a:endParaRPr lang="zh-TW" altLang="en-US" sz="1350" dirty="0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E51C575B-EA5F-9B88-905C-9B66AF479100}"/>
                </a:ext>
              </a:extLst>
            </p:cNvPr>
            <p:cNvGrpSpPr/>
            <p:nvPr/>
          </p:nvGrpSpPr>
          <p:grpSpPr>
            <a:xfrm>
              <a:off x="1082435" y="8685047"/>
              <a:ext cx="974965" cy="691207"/>
              <a:chOff x="1082432" y="8685049"/>
              <a:chExt cx="974965" cy="691207"/>
            </a:xfrm>
          </p:grpSpPr>
          <p:sp>
            <p:nvSpPr>
              <p:cNvPr id="24" name="AutoShape 24"/>
              <p:cNvSpPr/>
              <p:nvPr/>
            </p:nvSpPr>
            <p:spPr>
              <a:xfrm>
                <a:off x="1109961" y="9369171"/>
                <a:ext cx="947436" cy="4519"/>
              </a:xfrm>
              <a:prstGeom prst="line">
                <a:avLst/>
              </a:prstGeom>
              <a:ln w="47625" cap="rnd">
                <a:solidFill>
                  <a:srgbClr val="165773"/>
                </a:solidFill>
                <a:prstDash val="solid"/>
                <a:headEnd type="none" w="sm" len="sm"/>
                <a:tailEnd type="arrow" w="med" len="sm"/>
              </a:ln>
            </p:spPr>
            <p:txBody>
              <a:bodyPr/>
              <a:lstStyle/>
              <a:p>
                <a:endParaRPr lang="zh-TW" altLang="en-US" sz="1350"/>
              </a:p>
            </p:txBody>
          </p:sp>
          <p:sp>
            <p:nvSpPr>
              <p:cNvPr id="98" name="AutoShape 21">
                <a:extLst>
                  <a:ext uri="{FF2B5EF4-FFF2-40B4-BE49-F238E27FC236}">
                    <a16:creationId xmlns:a16="http://schemas.microsoft.com/office/drawing/2014/main" id="{7124C1D1-0146-8B68-5163-2B57FC75C087}"/>
                  </a:ext>
                </a:extLst>
              </p:cNvPr>
              <p:cNvSpPr/>
              <p:nvPr/>
            </p:nvSpPr>
            <p:spPr>
              <a:xfrm rot="5400000" flipV="1">
                <a:off x="736830" y="9030651"/>
                <a:ext cx="691207" cy="3"/>
              </a:xfrm>
              <a:prstGeom prst="line">
                <a:avLst/>
              </a:prstGeom>
              <a:ln w="47625" cap="rnd">
                <a:solidFill>
                  <a:srgbClr val="165773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zh-TW" altLang="en-US" sz="1350"/>
              </a:p>
            </p:txBody>
          </p:sp>
        </p:grp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15EC2189-FB8A-5656-560A-B2DCB1302C3F}"/>
              </a:ext>
            </a:extLst>
          </p:cNvPr>
          <p:cNvGrpSpPr/>
          <p:nvPr/>
        </p:nvGrpSpPr>
        <p:grpSpPr>
          <a:xfrm>
            <a:off x="68494" y="5689486"/>
            <a:ext cx="2539637" cy="1298125"/>
            <a:chOff x="70697" y="5855233"/>
            <a:chExt cx="2539637" cy="1298125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8C1003DD-3D55-738C-7A09-C1B20A8F5D0E}"/>
                </a:ext>
              </a:extLst>
            </p:cNvPr>
            <p:cNvGrpSpPr/>
            <p:nvPr/>
          </p:nvGrpSpPr>
          <p:grpSpPr>
            <a:xfrm>
              <a:off x="70697" y="6462149"/>
              <a:ext cx="2539637" cy="691209"/>
              <a:chOff x="2375498" y="950506"/>
              <a:chExt cx="2539637" cy="691209"/>
            </a:xfrm>
          </p:grpSpPr>
          <p:sp>
            <p:nvSpPr>
              <p:cNvPr id="79" name="Freeform 7">
                <a:extLst>
                  <a:ext uri="{FF2B5EF4-FFF2-40B4-BE49-F238E27FC236}">
                    <a16:creationId xmlns:a16="http://schemas.microsoft.com/office/drawing/2014/main" id="{E7F87FCE-63DD-C7E3-D996-370085FC75A9}"/>
                  </a:ext>
                </a:extLst>
              </p:cNvPr>
              <p:cNvSpPr/>
              <p:nvPr/>
            </p:nvSpPr>
            <p:spPr>
              <a:xfrm>
                <a:off x="2375498" y="950506"/>
                <a:ext cx="2539637" cy="691209"/>
              </a:xfrm>
              <a:custGeom>
                <a:avLst/>
                <a:gdLst/>
                <a:ahLst/>
                <a:cxnLst/>
                <a:rect l="l" t="t" r="r" b="b"/>
                <a:pathLst>
                  <a:path w="2426438" h="660400">
                    <a:moveTo>
                      <a:pt x="2301978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2301978" y="0"/>
                    </a:lnTo>
                    <a:cubicBezTo>
                      <a:pt x="2370558" y="0"/>
                      <a:pt x="2426438" y="55880"/>
                      <a:pt x="2426438" y="124460"/>
                    </a:cubicBezTo>
                    <a:lnTo>
                      <a:pt x="2426438" y="535940"/>
                    </a:lnTo>
                    <a:cubicBezTo>
                      <a:pt x="2426438" y="604520"/>
                      <a:pt x="2370558" y="660400"/>
                      <a:pt x="2301978" y="660400"/>
                    </a:cubicBezTo>
                    <a:close/>
                  </a:path>
                </a:pathLst>
              </a:custGeom>
              <a:solidFill>
                <a:srgbClr val="165773"/>
              </a:solidFill>
            </p:spPr>
            <p:txBody>
              <a:bodyPr/>
              <a:lstStyle/>
              <a:p>
                <a:endParaRPr lang="zh-TW" altLang="en-US" sz="1350" dirty="0"/>
              </a:p>
            </p:txBody>
          </p:sp>
          <p:sp>
            <p:nvSpPr>
              <p:cNvPr id="80" name="TextBox 25">
                <a:extLst>
                  <a:ext uri="{FF2B5EF4-FFF2-40B4-BE49-F238E27FC236}">
                    <a16:creationId xmlns:a16="http://schemas.microsoft.com/office/drawing/2014/main" id="{E764AFD2-F9DC-DF40-921A-3C6A0D929076}"/>
                  </a:ext>
                </a:extLst>
              </p:cNvPr>
              <p:cNvSpPr txBox="1"/>
              <p:nvPr/>
            </p:nvSpPr>
            <p:spPr>
              <a:xfrm>
                <a:off x="2375499" y="1140971"/>
                <a:ext cx="2539636" cy="30777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2400"/>
                  </a:lnSpc>
                </a:pPr>
                <a:r>
                  <a:rPr lang="zh-TW" altLang="en-US" sz="2000" b="1" dirty="0" smtClean="0">
                    <a:solidFill>
                      <a:srgbClr val="FFFFFF"/>
                    </a:solidFill>
                    <a:latin typeface="Open Sans Bold"/>
                    <a:ea typeface="Open Sans Bold"/>
                    <a:cs typeface="Open Sans Bold"/>
                    <a:sym typeface="Open Sans Bold"/>
                  </a:rPr>
                  <a:t>確認事故或誤觸</a:t>
                </a:r>
                <a:endParaRPr lang="en-US" sz="2000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endParaRPr>
              </a:p>
            </p:txBody>
          </p:sp>
        </p:grpSp>
        <p:sp>
          <p:nvSpPr>
            <p:cNvPr id="100" name="AutoShape 17">
              <a:extLst>
                <a:ext uri="{FF2B5EF4-FFF2-40B4-BE49-F238E27FC236}">
                  <a16:creationId xmlns:a16="http://schemas.microsoft.com/office/drawing/2014/main" id="{FEC1C15C-0563-4173-7359-90E35B6EC416}"/>
                </a:ext>
              </a:extLst>
            </p:cNvPr>
            <p:cNvSpPr/>
            <p:nvPr/>
          </p:nvSpPr>
          <p:spPr>
            <a:xfrm rot="5400000" flipV="1">
              <a:off x="1068974" y="6124572"/>
              <a:ext cx="538680" cy="1"/>
            </a:xfrm>
            <a:prstGeom prst="line">
              <a:avLst/>
            </a:prstGeom>
            <a:ln w="47625" cap="rnd">
              <a:solidFill>
                <a:srgbClr val="165773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zh-TW" altLang="en-US" sz="1350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DF2872E3-78C7-A064-C5DB-CCE4CF629126}"/>
              </a:ext>
            </a:extLst>
          </p:cNvPr>
          <p:cNvGrpSpPr/>
          <p:nvPr/>
        </p:nvGrpSpPr>
        <p:grpSpPr>
          <a:xfrm>
            <a:off x="4728292" y="5643908"/>
            <a:ext cx="2539637" cy="1296009"/>
            <a:chOff x="2692036" y="5685766"/>
            <a:chExt cx="2539637" cy="1296009"/>
          </a:xfrm>
        </p:grpSpPr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D3B1581A-7397-5287-E938-499D777F9C86}"/>
                </a:ext>
              </a:extLst>
            </p:cNvPr>
            <p:cNvGrpSpPr/>
            <p:nvPr/>
          </p:nvGrpSpPr>
          <p:grpSpPr>
            <a:xfrm>
              <a:off x="2692036" y="6290566"/>
              <a:ext cx="2539637" cy="691209"/>
              <a:chOff x="2375498" y="950506"/>
              <a:chExt cx="2539637" cy="691209"/>
            </a:xfrm>
          </p:grpSpPr>
          <p:sp>
            <p:nvSpPr>
              <p:cNvPr id="102" name="Freeform 7">
                <a:extLst>
                  <a:ext uri="{FF2B5EF4-FFF2-40B4-BE49-F238E27FC236}">
                    <a16:creationId xmlns:a16="http://schemas.microsoft.com/office/drawing/2014/main" id="{F4BB5185-3719-C9DC-B5D1-2F2EF98ED461}"/>
                  </a:ext>
                </a:extLst>
              </p:cNvPr>
              <p:cNvSpPr/>
              <p:nvPr/>
            </p:nvSpPr>
            <p:spPr>
              <a:xfrm>
                <a:off x="2375498" y="950506"/>
                <a:ext cx="2539637" cy="691209"/>
              </a:xfrm>
              <a:custGeom>
                <a:avLst/>
                <a:gdLst/>
                <a:ahLst/>
                <a:cxnLst/>
                <a:rect l="l" t="t" r="r" b="b"/>
                <a:pathLst>
                  <a:path w="2426438" h="660400">
                    <a:moveTo>
                      <a:pt x="2301978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2301978" y="0"/>
                    </a:lnTo>
                    <a:cubicBezTo>
                      <a:pt x="2370558" y="0"/>
                      <a:pt x="2426438" y="55880"/>
                      <a:pt x="2426438" y="124460"/>
                    </a:cubicBezTo>
                    <a:lnTo>
                      <a:pt x="2426438" y="535940"/>
                    </a:lnTo>
                    <a:cubicBezTo>
                      <a:pt x="2426438" y="604520"/>
                      <a:pt x="2370558" y="660400"/>
                      <a:pt x="2301978" y="660400"/>
                    </a:cubicBezTo>
                    <a:close/>
                  </a:path>
                </a:pathLst>
              </a:custGeom>
              <a:solidFill>
                <a:srgbClr val="165773"/>
              </a:solidFill>
            </p:spPr>
            <p:txBody>
              <a:bodyPr/>
              <a:lstStyle/>
              <a:p>
                <a:endParaRPr lang="zh-TW" altLang="en-US" sz="1350" dirty="0"/>
              </a:p>
            </p:txBody>
          </p:sp>
          <p:sp>
            <p:nvSpPr>
              <p:cNvPr id="103" name="TextBox 25">
                <a:extLst>
                  <a:ext uri="{FF2B5EF4-FFF2-40B4-BE49-F238E27FC236}">
                    <a16:creationId xmlns:a16="http://schemas.microsoft.com/office/drawing/2014/main" id="{89E12FFA-D2F1-F30A-5856-D5C6F7BA1BFE}"/>
                  </a:ext>
                </a:extLst>
              </p:cNvPr>
              <p:cNvSpPr txBox="1"/>
              <p:nvPr/>
            </p:nvSpPr>
            <p:spPr>
              <a:xfrm>
                <a:off x="2375499" y="1140971"/>
                <a:ext cx="2539636" cy="30777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2400"/>
                  </a:lnSpc>
                </a:pPr>
                <a:r>
                  <a:rPr lang="zh-TW" altLang="en-US" sz="2000" b="1" dirty="0">
                    <a:solidFill>
                      <a:srgbClr val="FFFFFF"/>
                    </a:solidFill>
                    <a:latin typeface="Open Sans Bold"/>
                    <a:ea typeface="Open Sans Bold"/>
                    <a:cs typeface="Open Sans Bold"/>
                    <a:sym typeface="Open Sans Bold"/>
                  </a:rPr>
                  <a:t>確認事故或誤觸</a:t>
                </a:r>
                <a:endParaRPr lang="en-US" altLang="zh-TW" sz="2000" b="1" dirty="0">
                  <a:solidFill>
                    <a:srgbClr val="FFFFFF"/>
                  </a:solidFill>
                  <a:latin typeface="Open Sans Bold"/>
                  <a:ea typeface="Open Sans Bold"/>
                  <a:cs typeface="Open Sans Bold"/>
                  <a:sym typeface="Open Sans Bold"/>
                </a:endParaRPr>
              </a:p>
            </p:txBody>
          </p:sp>
        </p:grpSp>
        <p:sp>
          <p:nvSpPr>
            <p:cNvPr id="104" name="AutoShape 17">
              <a:extLst>
                <a:ext uri="{FF2B5EF4-FFF2-40B4-BE49-F238E27FC236}">
                  <a16:creationId xmlns:a16="http://schemas.microsoft.com/office/drawing/2014/main" id="{A2CA78C8-A2F4-B6AC-6F48-F6B2598AC7C0}"/>
                </a:ext>
              </a:extLst>
            </p:cNvPr>
            <p:cNvSpPr/>
            <p:nvPr/>
          </p:nvSpPr>
          <p:spPr>
            <a:xfrm rot="5400000" flipV="1">
              <a:off x="3692514" y="5955105"/>
              <a:ext cx="538680" cy="1"/>
            </a:xfrm>
            <a:prstGeom prst="line">
              <a:avLst/>
            </a:prstGeom>
            <a:ln w="47625" cap="rnd">
              <a:solidFill>
                <a:srgbClr val="165773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zh-TW" altLang="en-US" sz="1350"/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63744B4B-51DC-868C-5417-BEE521BB7A38}"/>
              </a:ext>
            </a:extLst>
          </p:cNvPr>
          <p:cNvGrpSpPr/>
          <p:nvPr/>
        </p:nvGrpSpPr>
        <p:grpSpPr>
          <a:xfrm>
            <a:off x="1338313" y="4064305"/>
            <a:ext cx="1818806" cy="891395"/>
            <a:chOff x="1338314" y="3783627"/>
            <a:chExt cx="1818806" cy="891395"/>
          </a:xfrm>
        </p:grpSpPr>
        <p:sp>
          <p:nvSpPr>
            <p:cNvPr id="87" name="AutoShape 17">
              <a:extLst>
                <a:ext uri="{FF2B5EF4-FFF2-40B4-BE49-F238E27FC236}">
                  <a16:creationId xmlns:a16="http://schemas.microsoft.com/office/drawing/2014/main" id="{5880DA0A-B88A-ED5A-7447-E41EE08EACB9}"/>
                </a:ext>
              </a:extLst>
            </p:cNvPr>
            <p:cNvSpPr/>
            <p:nvPr/>
          </p:nvSpPr>
          <p:spPr>
            <a:xfrm rot="5400000" flipV="1">
              <a:off x="902157" y="4238862"/>
              <a:ext cx="872317" cy="3"/>
            </a:xfrm>
            <a:prstGeom prst="line">
              <a:avLst/>
            </a:prstGeom>
            <a:ln w="47625" cap="rnd">
              <a:solidFill>
                <a:srgbClr val="165773"/>
              </a:solidFill>
              <a:prstDash val="solid"/>
              <a:headEnd type="none" w="sm" len="sm"/>
              <a:tailEnd type="arrow" w="med" len="sm"/>
            </a:ln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109" name="AutoShape 19">
              <a:extLst>
                <a:ext uri="{FF2B5EF4-FFF2-40B4-BE49-F238E27FC236}">
                  <a16:creationId xmlns:a16="http://schemas.microsoft.com/office/drawing/2014/main" id="{C9C1061F-D86C-035E-FCE9-D6262DF5498B}"/>
                </a:ext>
              </a:extLst>
            </p:cNvPr>
            <p:cNvSpPr/>
            <p:nvPr/>
          </p:nvSpPr>
          <p:spPr>
            <a:xfrm rot="10808644" flipV="1">
              <a:off x="1368407" y="3783627"/>
              <a:ext cx="1788713" cy="17048"/>
            </a:xfrm>
            <a:prstGeom prst="line">
              <a:avLst/>
            </a:prstGeom>
            <a:ln w="47625" cap="rnd">
              <a:solidFill>
                <a:srgbClr val="165773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zh-TW" altLang="en-US" sz="1350" dirty="0"/>
            </a:p>
          </p:txBody>
        </p:sp>
      </p:grpSp>
      <p:sp>
        <p:nvSpPr>
          <p:cNvPr id="111" name="AutoShape 17">
            <a:extLst>
              <a:ext uri="{FF2B5EF4-FFF2-40B4-BE49-F238E27FC236}">
                <a16:creationId xmlns:a16="http://schemas.microsoft.com/office/drawing/2014/main" id="{B3CA37EE-61A8-A9D2-AE77-BA355AE95F5A}"/>
              </a:ext>
            </a:extLst>
          </p:cNvPr>
          <p:cNvSpPr/>
          <p:nvPr/>
        </p:nvSpPr>
        <p:spPr>
          <a:xfrm rot="5400000" flipV="1">
            <a:off x="3375971" y="8082545"/>
            <a:ext cx="538680" cy="1"/>
          </a:xfrm>
          <a:prstGeom prst="line">
            <a:avLst/>
          </a:prstGeom>
          <a:ln w="47625" cap="rnd">
            <a:solidFill>
              <a:srgbClr val="165773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zh-TW" altLang="en-US" sz="1350"/>
          </a:p>
        </p:txBody>
      </p:sp>
      <p:sp>
        <p:nvSpPr>
          <p:cNvPr id="60" name="Freeform 7">
            <a:extLst>
              <a:ext uri="{FF2B5EF4-FFF2-40B4-BE49-F238E27FC236}">
                <a16:creationId xmlns:a16="http://schemas.microsoft.com/office/drawing/2014/main" id="{BD5B21DB-92D9-F244-0922-158102DB50C0}"/>
              </a:ext>
            </a:extLst>
          </p:cNvPr>
          <p:cNvSpPr/>
          <p:nvPr/>
        </p:nvSpPr>
        <p:spPr>
          <a:xfrm>
            <a:off x="2406200" y="8382576"/>
            <a:ext cx="2539637" cy="691209"/>
          </a:xfrm>
          <a:custGeom>
            <a:avLst/>
            <a:gdLst/>
            <a:ahLst/>
            <a:cxnLst/>
            <a:rect l="l" t="t" r="r" b="b"/>
            <a:pathLst>
              <a:path w="2426438" h="660400">
                <a:moveTo>
                  <a:pt x="2301978" y="660400"/>
                </a:moveTo>
                <a:lnTo>
                  <a:pt x="124460" y="660400"/>
                </a:lnTo>
                <a:cubicBezTo>
                  <a:pt x="55880" y="660400"/>
                  <a:pt x="0" y="604520"/>
                  <a:pt x="0" y="53594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2301978" y="0"/>
                </a:lnTo>
                <a:cubicBezTo>
                  <a:pt x="2370558" y="0"/>
                  <a:pt x="2426438" y="55880"/>
                  <a:pt x="2426438" y="124460"/>
                </a:cubicBezTo>
                <a:lnTo>
                  <a:pt x="2426438" y="535940"/>
                </a:lnTo>
                <a:cubicBezTo>
                  <a:pt x="2426438" y="604520"/>
                  <a:pt x="2370558" y="660400"/>
                  <a:pt x="2301978" y="660400"/>
                </a:cubicBezTo>
                <a:close/>
              </a:path>
            </a:pathLst>
          </a:custGeom>
          <a:solidFill>
            <a:srgbClr val="165773"/>
          </a:solidFill>
        </p:spPr>
        <p:txBody>
          <a:bodyPr/>
          <a:lstStyle/>
          <a:p>
            <a:pPr lvl="0" algn="ctr">
              <a:lnSpc>
                <a:spcPts val="2400"/>
              </a:lnSpc>
            </a:pPr>
            <a:r>
              <a:rPr lang="zh-TW" altLang="en-US" sz="2000" b="1" dirty="0" smtClean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紀錄保存  </a:t>
            </a:r>
            <a:endParaRPr lang="en-US" altLang="zh-TW" sz="2000" b="1" dirty="0">
              <a:solidFill>
                <a:srgbClr val="FFFFF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62</Words>
  <Application>Microsoft Office PowerPoint</Application>
  <PresentationFormat>自訂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Open Sans Bold</vt:lpstr>
      <vt:lpstr>Calibri</vt:lpstr>
      <vt:lpstr>Arial</vt:lpstr>
      <vt:lpstr>Open Sans Extra Bold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Minimalist Process Flow Chart Cycle Diagram</dc:title>
  <dc:creator>20191204</dc:creator>
  <cp:lastModifiedBy>20200220</cp:lastModifiedBy>
  <cp:revision>11</cp:revision>
  <dcterms:created xsi:type="dcterms:W3CDTF">2006-08-16T00:00:00Z</dcterms:created>
  <dcterms:modified xsi:type="dcterms:W3CDTF">2025-11-28T02:29:38Z</dcterms:modified>
  <dc:identifier>DAGR3Oq0fp0</dc:identifier>
</cp:coreProperties>
</file>